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8"/>
  </p:notesMasterIdLst>
  <p:sldIdLst>
    <p:sldId id="268" r:id="rId2"/>
    <p:sldId id="256" r:id="rId3"/>
    <p:sldId id="27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  <p:sldId id="266" r:id="rId14"/>
    <p:sldId id="271" r:id="rId15"/>
    <p:sldId id="27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6421" autoAdjust="0"/>
  </p:normalViewPr>
  <p:slideViewPr>
    <p:cSldViewPr snapToGrid="0">
      <p:cViewPr varScale="1">
        <p:scale>
          <a:sx n="69" d="100"/>
          <a:sy n="69" d="100"/>
        </p:scale>
        <p:origin x="6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21D70E-93DF-47A7-861B-2B3BB4C03256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70C88C-DA22-47F1-9E5E-A773C8D49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85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08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27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93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87203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82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360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63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0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17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333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482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0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2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78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98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50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9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BBD9B-E720-4B16-A817-4C7144ABA4B4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BEFF9-6D46-4B2E-A5EB-148D7DB5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9485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3" t="26282" r="17999" b="13152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685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9236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Simplified model of a Small-Scale </a:t>
            </a:r>
            <a:r>
              <a:rPr lang="en-US" sz="3200" dirty="0" err="1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Microgrid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3" t="31017" r="15794" b="18049"/>
          <a:stretch/>
        </p:blipFill>
        <p:spPr>
          <a:xfrm>
            <a:off x="609600" y="1064997"/>
            <a:ext cx="10170656" cy="551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92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359136" y="932413"/>
            <a:ext cx="11960869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From 20h to 4h, the solar power generation is 0 W. </a:t>
            </a:r>
            <a:endParaRPr lang="en-US" sz="2800" dirty="0" smtClean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The PV generation </a:t>
            </a:r>
            <a:r>
              <a:rPr lang="en-US" sz="2800" dirty="0">
                <a:latin typeface="Bahnschrift SemiBold SemiConden" panose="020B0502040204020203" pitchFamily="34" charset="0"/>
              </a:rPr>
              <a:t>reaches the peak amount (5 kW) from 14h to </a:t>
            </a:r>
            <a:r>
              <a:rPr lang="en-US" sz="2800" dirty="0" smtClean="0">
                <a:latin typeface="Bahnschrift SemiBold SemiConden" panose="020B0502040204020203" pitchFamily="34" charset="0"/>
              </a:rPr>
              <a:t>15h</a:t>
            </a:r>
            <a:r>
              <a:rPr lang="en-US" sz="2800" dirty="0">
                <a:latin typeface="Bahnschrift SemiBold SemiConden" panose="020B0502040204020203" pitchFamily="34" charset="0"/>
              </a:rPr>
              <a:t>.</a:t>
            </a:r>
            <a:endParaRPr lang="en-US" sz="2800" dirty="0" smtClean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Bahnschrift SemiBold SemiConden" panose="020B0502040204020203" pitchFamily="34" charset="0"/>
              </a:rPr>
              <a:t>Loads </a:t>
            </a:r>
            <a:r>
              <a:rPr lang="en-US" sz="2800" dirty="0">
                <a:latin typeface="Bahnschrift SemiBold SemiConden" panose="020B0502040204020203" pitchFamily="34" charset="0"/>
              </a:rPr>
              <a:t>reaches peak consumption at 9h (6,500 W), 19h, and 22h (7,500 W</a:t>
            </a:r>
            <a:r>
              <a:rPr lang="en-US" sz="2800" dirty="0" smtClean="0">
                <a:latin typeface="Bahnschrift SemiBold SemiConden" panose="020B0502040204020203" pitchFamily="34" charset="0"/>
              </a:rPr>
              <a:t>).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From 0h to 12h and from 18h to 24h, battery control is performed by battery controller</a:t>
            </a:r>
            <a:r>
              <a:rPr lang="en-US" sz="2800" dirty="0" smtClean="0">
                <a:latin typeface="Bahnschrift SemiBold SemiConden" panose="020B0502040204020203" pitchFamily="34" charset="0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Bahnschrift SemiBold SemiConden" panose="020B0502040204020203" pitchFamily="34" charset="0"/>
              </a:rPr>
              <a:t>During the night-time(6 pm-4 am), The PV generation is 0 watt and all </a:t>
            </a:r>
          </a:p>
          <a:p>
            <a:r>
              <a:rPr lang="en-US" sz="2800" dirty="0">
                <a:latin typeface="Bahnschrift SemiBold SemiConden" panose="020B0502040204020203" pitchFamily="34" charset="0"/>
              </a:rPr>
              <a:t>	</a:t>
            </a:r>
            <a:r>
              <a:rPr lang="en-US" sz="2800" dirty="0" smtClean="0">
                <a:latin typeface="Bahnschrift SemiBold SemiConden" panose="020B0502040204020203" pitchFamily="34" charset="0"/>
              </a:rPr>
              <a:t>the powers are supplied by the batteries.</a:t>
            </a:r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										Simulation Results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397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359136" y="923176"/>
            <a:ext cx="11960869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										Simulation Results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7" t="25793" r="13131" b="14947"/>
          <a:stretch/>
        </p:blipFill>
        <p:spPr>
          <a:xfrm>
            <a:off x="231131" y="955893"/>
            <a:ext cx="10549125" cy="534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78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359136" y="932413"/>
            <a:ext cx="11960869" cy="723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Partial shading in PV (Photovoltaic) solar panels refers to a situation where only a portion of the solar panel's surface is exposed to sunlight while other parts are shaded or receiving less sunlight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.</a:t>
            </a:r>
          </a:p>
          <a:p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In this model, Partial shading occurs at 11 am for 30 minutes.</a:t>
            </a: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What is Partial Shading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12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359136" y="932413"/>
            <a:ext cx="11960869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" panose="020B0502040204020203" pitchFamily="34" charset="0"/>
              </a:rPr>
              <a:t>Peak shaving refers to leveling out peak electricity use by power consumers in </a:t>
            </a:r>
            <a:r>
              <a:rPr lang="en-US" sz="2400" dirty="0" smtClean="0">
                <a:latin typeface="Bahnschrift" panose="020B0502040204020203" pitchFamily="34" charset="0"/>
              </a:rPr>
              <a:t> the </a:t>
            </a:r>
            <a:r>
              <a:rPr lang="en-US" sz="2400" dirty="0">
                <a:latin typeface="Bahnschrift" panose="020B0502040204020203" pitchFamily="34" charset="0"/>
              </a:rPr>
              <a:t>industrial and commercial sectors. </a:t>
            </a:r>
            <a:r>
              <a:rPr lang="en-US" sz="2400" dirty="0" smtClean="0">
                <a:latin typeface="Bahnschrift" panose="020B0502040204020203" pitchFamily="34" charset="0"/>
              </a:rPr>
              <a:t> </a:t>
            </a:r>
            <a:endParaRPr lang="en-US" sz="2400" dirty="0" smtClean="0">
              <a:solidFill>
                <a:srgbClr val="D1D5DB"/>
              </a:solidFill>
              <a:latin typeface="Bahnschrift" panose="020B0502040204020203" pitchFamily="34" charset="0"/>
            </a:endParaRPr>
          </a:p>
          <a:p>
            <a:endParaRPr lang="en-US" sz="2400" dirty="0" smtClean="0">
              <a:solidFill>
                <a:srgbClr val="D1D5DB"/>
              </a:solidFill>
              <a:latin typeface="Bahnschrift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" panose="020B0502040204020203" pitchFamily="34" charset="0"/>
              </a:rPr>
              <a:t>Peak shaving reduces the amount of energy purchased from the </a:t>
            </a:r>
            <a:r>
              <a:rPr lang="en-US" sz="2400" dirty="0" smtClean="0">
                <a:latin typeface="Bahnschrift" panose="020B0502040204020203" pitchFamily="34" charset="0"/>
              </a:rPr>
              <a:t>utility   companies </a:t>
            </a:r>
            <a:r>
              <a:rPr lang="en-US" sz="2400" dirty="0">
                <a:latin typeface="Bahnschrift" panose="020B0502040204020203" pitchFamily="34" charset="0"/>
              </a:rPr>
              <a:t>during peak energy demand </a:t>
            </a:r>
            <a:r>
              <a:rPr lang="en-US" sz="2400" dirty="0" smtClean="0">
                <a:latin typeface="Bahnschrift" panose="020B0502040204020203" pitchFamily="34" charset="0"/>
              </a:rPr>
              <a:t>hours.</a:t>
            </a:r>
            <a:endParaRPr lang="en-US" sz="2400" dirty="0" smtClean="0">
              <a:solidFill>
                <a:srgbClr val="D1D5DB"/>
              </a:solidFill>
              <a:latin typeface="Bahnschrift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Introduction to Peak shaving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986" y="3112609"/>
            <a:ext cx="5634921" cy="337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0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231131" y="917912"/>
            <a:ext cx="11960869" cy="11541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By observing the simulation result we came to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a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conclusion that if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we upgrade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the energy storage system ( battery) with the help  of super capacitor,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the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load  graph will be 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flattened.</a:t>
            </a: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If we can successfully establish </a:t>
            </a:r>
            <a:r>
              <a:rPr lang="en-US" sz="2800" dirty="0" err="1">
                <a:solidFill>
                  <a:srgbClr val="D1D5DB"/>
                </a:solidFill>
                <a:latin typeface="Bahnschrift SemiBold SemiConden" panose="020B0502040204020203" pitchFamily="34" charset="0"/>
              </a:rPr>
              <a:t>m</a:t>
            </a:r>
            <a:r>
              <a:rPr lang="en-US" sz="2800" dirty="0" err="1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icrogrid</a:t>
            </a: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 system, it can facilitate remote applications and allow access to  pollution free energy.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Conclusion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801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01091" y="1703092"/>
            <a:ext cx="84235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rgbClr val="FFFF00"/>
                </a:solidFill>
              </a:rPr>
              <a:t>THANK 	</a:t>
            </a:r>
          </a:p>
          <a:p>
            <a:pPr algn="ctr"/>
            <a:r>
              <a:rPr lang="en-US" sz="9600" dirty="0" smtClean="0">
                <a:solidFill>
                  <a:srgbClr val="FFFF00"/>
                </a:solidFill>
              </a:rPr>
              <a:t>YOU!!</a:t>
            </a:r>
            <a:endParaRPr lang="en-US" sz="9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92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8340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It is a small-sized power supply network that is designed to provide power for a small community. </a:t>
            </a: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                                                                                        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It enables local power generation for local loads.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E8EAED"/>
                </a:solidFill>
                <a:effectLst/>
                <a:latin typeface="Bahnschrift SemiBold SemiConden" panose="020B0502040204020203" pitchFamily="34" charset="0"/>
              </a:rPr>
              <a:t>Microgrids can incorporate battery systems to store electricity and deploy it during outages or when grid demand spikes. </a:t>
            </a: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It is connected to both the local generating units and the utility grid thus preventing power outages.					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What is a small-scale Microgrid?</a:t>
            </a:r>
          </a:p>
        </p:txBody>
      </p:sp>
    </p:spTree>
    <p:extLst>
      <p:ext uri="{BB962C8B-B14F-4D97-AF65-F5344CB8AC3E}">
        <p14:creationId xmlns:p14="http://schemas.microsoft.com/office/powerpoint/2010/main" val="2935261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18472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Introduction to </a:t>
            </a:r>
            <a:r>
              <a:rPr lang="en-US" sz="2400" dirty="0" err="1" smtClean="0">
                <a:latin typeface="Bahnschrift SemiBold SemiConden" panose="020B0502040204020203" pitchFamily="34" charset="0"/>
              </a:rPr>
              <a:t>microgrid</a:t>
            </a:r>
            <a:endParaRPr lang="en-US" sz="2400" dirty="0" smtClean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Operating modes.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Necessity &amp; Challenges</a:t>
            </a:r>
          </a:p>
          <a:p>
            <a:endParaRPr lang="en-US" sz="2400" dirty="0" smtClean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Simulink model of small scale </a:t>
            </a:r>
            <a:r>
              <a:rPr lang="en-US" sz="2400" dirty="0" err="1" smtClean="0">
                <a:latin typeface="Bahnschrift SemiBold SemiConden" panose="020B0502040204020203" pitchFamily="34" charset="0"/>
              </a:rPr>
              <a:t>microgrid</a:t>
            </a:r>
            <a:endParaRPr lang="en-US" sz="2400" dirty="0" smtClean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Simulation result and analysis</a:t>
            </a: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  <a:endParaRPr lang="en-US" sz="2400" dirty="0" smtClean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Bahnschrift SemiBold SemiConden" panose="020B0502040204020203" pitchFamily="34" charset="0"/>
              </a:rPr>
              <a:t> Conclusion</a:t>
            </a:r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25461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List of contents</a:t>
            </a:r>
            <a:endParaRPr lang="en-US" sz="28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946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7951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Fuel-based generators.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Solar power.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Wind power.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Energy storage system.</a:t>
            </a:r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How microgrid generates electricity?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13B1F-6A47-7313-3DBE-7EDD3D9156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2" b="17058"/>
          <a:stretch/>
        </p:blipFill>
        <p:spPr>
          <a:xfrm>
            <a:off x="4309607" y="923176"/>
            <a:ext cx="6828223" cy="573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60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18472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75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1" u="sng" dirty="0">
                <a:latin typeface="Bahnschrift SemiBold SemiConden" panose="020B0502040204020203" pitchFamily="34" charset="0"/>
              </a:rPr>
              <a:t>Grid-connected mode:</a:t>
            </a:r>
            <a:r>
              <a:rPr lang="en-US" sz="2400" dirty="0">
                <a:latin typeface="Bahnschrift SemiBold SemiConden" panose="020B0502040204020203" pitchFamily="34" charset="0"/>
              </a:rPr>
              <a:t> 																    </a:t>
            </a:r>
            <a:r>
              <a:rPr lang="en-US" sz="2400" i="0" dirty="0">
                <a:solidFill>
                  <a:srgbClr val="D1D5DB"/>
                </a:solidFill>
                <a:effectLst/>
                <a:latin typeface="Bahnschrift SemiBold SemiConden" panose="020B0502040204020203" pitchFamily="34" charset="0"/>
              </a:rPr>
              <a:t>I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Bahnschrift SemiBold SemiConden" panose="020B0502040204020203" pitchFamily="34" charset="0"/>
              </a:rPr>
              <a:t>n this mode, the microgrid is connected to the main power grid.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Söhne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u="sng" dirty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Islanded mode:</a:t>
            </a:r>
            <a:r>
              <a:rPr lang="en-US" sz="2400" dirty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 																	   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Bahnschrift SemiBold SemiConden" panose="020B0502040204020203" pitchFamily="34" charset="0"/>
              </a:rPr>
              <a:t>the microgrid operates independently from the main power grid</a:t>
            </a:r>
            <a:r>
              <a:rPr lang="en-US" sz="2400" b="0" i="0" dirty="0" smtClean="0">
                <a:solidFill>
                  <a:srgbClr val="D1D5DB"/>
                </a:solidFill>
                <a:effectLst/>
                <a:latin typeface="Bahnschrift SemiBold SemiConden" panose="020B0502040204020203" pitchFamily="34" charset="0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0" i="0" u="sng" dirty="0" smtClean="0">
                <a:solidFill>
                  <a:srgbClr val="D1D5DB"/>
                </a:solidFill>
                <a:effectLst/>
                <a:latin typeface="Bahnschrift SemiBold SemiConden" panose="020B0502040204020203" pitchFamily="34" charset="0"/>
              </a:rPr>
              <a:t>Transition mode:</a:t>
            </a:r>
          </a:p>
          <a:p>
            <a:r>
              <a:rPr lang="en-US" sz="2400" dirty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	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The transition mode involves seamless switching between Islanded and Grid-	connected mode</a:t>
            </a:r>
            <a:r>
              <a:rPr lang="en-US" sz="2400" dirty="0">
                <a:latin typeface="Bahnschrift SemiBold SemiConden" panose="020B0502040204020203" pitchFamily="34" charset="0"/>
              </a:rPr>
              <a:t> </a:t>
            </a:r>
            <a:r>
              <a:rPr lang="en-US" sz="2400" dirty="0" smtClean="0">
                <a:latin typeface="Bahnschrift SemiBold SemiConden" panose="020B0502040204020203" pitchFamily="34" charset="0"/>
              </a:rPr>
              <a:t>ensuring a smooth and stable power supply.</a:t>
            </a:r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Operating modes of microgrid</a:t>
            </a:r>
          </a:p>
        </p:txBody>
      </p:sp>
    </p:spTree>
    <p:extLst>
      <p:ext uri="{BB962C8B-B14F-4D97-AF65-F5344CB8AC3E}">
        <p14:creationId xmlns:p14="http://schemas.microsoft.com/office/powerpoint/2010/main" val="355543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8648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Microgrid could be the answer to our energy crisis.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Transmission loss gets significantly reduced.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Bahnschrift SemiBold SemiConden" panose="020B0502040204020203" pitchFamily="34" charset="0"/>
              </a:rPr>
              <a:t>Electrification of Remote Areas.</a:t>
            </a:r>
            <a:r>
              <a:rPr lang="en-US" sz="2400" dirty="0">
                <a:latin typeface="Bahnschrift SemiBold SemiConden" panose="020B0502040204020203" pitchFamily="34" charset="0"/>
              </a:rPr>
              <a:t>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Less emission of greenhouse gases.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>
                <a:latin typeface="Bahnschrift SemiBold SemiConden" panose="020B0502040204020203" pitchFamily="34" charset="0"/>
              </a:rPr>
              <a:t>Encourages the use of renewable energies.</a:t>
            </a:r>
            <a:endParaRPr lang="en-US" sz="2400" b="0" i="0" dirty="0">
              <a:effectLst/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Necessity of microgrid</a:t>
            </a:r>
          </a:p>
        </p:txBody>
      </p:sp>
    </p:spTree>
    <p:extLst>
      <p:ext uri="{BB962C8B-B14F-4D97-AF65-F5344CB8AC3E}">
        <p14:creationId xmlns:p14="http://schemas.microsoft.com/office/powerpoint/2010/main" val="1226672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36944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84521" y="3059668"/>
            <a:ext cx="1406804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Introduction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Bahnschrift SemiBold Condensed" panose="020B0502040204020203" pitchFamily="34" charset="0"/>
              </a:rPr>
              <a:t>Initial Capital Costs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Bahnschrift SemiBold Condensed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Bahnschrift SemiBold Condensed" panose="020B0502040204020203" pitchFamily="34" charset="0"/>
              </a:rPr>
              <a:t>Technical Complexity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Bahnschrift SemiBold Condensed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Bahnschrift SemiBold Condensed" panose="020B0502040204020203" pitchFamily="34" charset="0"/>
              </a:rPr>
              <a:t>Maintenance and Operation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Bahnschrift SemiBold Condensed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Bahnschrift SemiBold Condensed" panose="020B0502040204020203" pitchFamily="34" charset="0"/>
              </a:rPr>
              <a:t>Limited Energy Capacity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Bahnschrift SemiBold Condensed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Bahnschrift SemiBold Condensed" panose="020B0502040204020203" pitchFamily="34" charset="0"/>
              </a:rPr>
              <a:t>Unpredictable weather patterns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Challenges of microgrid</a:t>
            </a:r>
          </a:p>
        </p:txBody>
      </p:sp>
    </p:spTree>
    <p:extLst>
      <p:ext uri="{BB962C8B-B14F-4D97-AF65-F5344CB8AC3E}">
        <p14:creationId xmlns:p14="http://schemas.microsoft.com/office/powerpoint/2010/main" val="3762552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latin typeface="Söhne"/>
              </a:rPr>
              <a:t>Sources &amp; Loads :</a:t>
            </a:r>
          </a:p>
          <a:p>
            <a:endParaRPr lang="en-US" sz="2400" b="0" i="0" dirty="0" smtClean="0">
              <a:effectLst/>
              <a:latin typeface="Söhne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Solar Power Generation System.</a:t>
            </a:r>
          </a:p>
          <a:p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Storage Batteries.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Electricity network.</a:t>
            </a:r>
          </a:p>
          <a:p>
            <a:pPr marL="1828800" lvl="3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D1D5DB"/>
                </a:solidFill>
                <a:latin typeface="Bahnschrift SemiBold SemiConden" panose="020B0502040204020203" pitchFamily="34" charset="0"/>
              </a:rPr>
              <a:t>Loads : 3 houses.</a:t>
            </a:r>
          </a:p>
          <a:p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Simplified</a:t>
            </a:r>
            <a:r>
              <a:rPr lang="en-US" sz="28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model of a Small-Scale </a:t>
            </a:r>
            <a:r>
              <a:rPr lang="en-US" sz="2800" dirty="0" err="1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Microgrid</a:t>
            </a:r>
            <a:endParaRPr lang="en-US" sz="28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654" y="1443644"/>
            <a:ext cx="6927273" cy="542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0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7C68A-20DA-2653-2593-DE864FDA2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89FE6-C33C-82E2-DE8D-B49E72100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084"/>
            <a:ext cx="12192000" cy="779243"/>
          </a:xfrm>
        </p:spPr>
        <p:txBody>
          <a:bodyPr>
            <a:normAutofit/>
          </a:bodyPr>
          <a:lstStyle/>
          <a:p>
            <a:endParaRPr lang="en-US" sz="3600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06B0-AA2F-4F8F-85C2-546AE06EA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136" y="3826934"/>
            <a:ext cx="9001462" cy="28278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8C00C0-8A83-6E56-2519-88F509C86274}"/>
              </a:ext>
            </a:extLst>
          </p:cNvPr>
          <p:cNvSpPr/>
          <p:nvPr/>
        </p:nvSpPr>
        <p:spPr>
          <a:xfrm>
            <a:off x="11231417" y="2599267"/>
            <a:ext cx="962437" cy="1651000"/>
          </a:xfrm>
          <a:custGeom>
            <a:avLst/>
            <a:gdLst>
              <a:gd name="connsiteX0" fmla="*/ 910167 w 939800"/>
              <a:gd name="connsiteY0" fmla="*/ 0 h 1634068"/>
              <a:gd name="connsiteX1" fmla="*/ 939800 w 939800"/>
              <a:gd name="connsiteY1" fmla="*/ 1343 h 1634068"/>
              <a:gd name="connsiteX2" fmla="*/ 939800 w 939800"/>
              <a:gd name="connsiteY2" fmla="*/ 1632725 h 1634068"/>
              <a:gd name="connsiteX3" fmla="*/ 910167 w 939800"/>
              <a:gd name="connsiteY3" fmla="*/ 1634068 h 1634068"/>
              <a:gd name="connsiteX4" fmla="*/ 0 w 939800"/>
              <a:gd name="connsiteY4" fmla="*/ 817034 h 1634068"/>
              <a:gd name="connsiteX5" fmla="*/ 910167 w 939800"/>
              <a:gd name="connsiteY5" fmla="*/ 0 h 163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1634068">
                <a:moveTo>
                  <a:pt x="910167" y="0"/>
                </a:moveTo>
                <a:lnTo>
                  <a:pt x="939800" y="1343"/>
                </a:lnTo>
                <a:lnTo>
                  <a:pt x="939800" y="1632725"/>
                </a:lnTo>
                <a:lnTo>
                  <a:pt x="910167" y="1634068"/>
                </a:lnTo>
                <a:cubicBezTo>
                  <a:pt x="407496" y="1634068"/>
                  <a:pt x="0" y="1268269"/>
                  <a:pt x="0" y="817034"/>
                </a:cubicBezTo>
                <a:cubicBezTo>
                  <a:pt x="0" y="365799"/>
                  <a:pt x="407496" y="0"/>
                  <a:pt x="910167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B834A1-655F-C4A2-2003-D7CAC403CC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0" t="18840" r="21015" b="21014"/>
          <a:stretch/>
        </p:blipFill>
        <p:spPr>
          <a:xfrm rot="5400000" flipV="1">
            <a:off x="11305053" y="3226034"/>
            <a:ext cx="396150" cy="405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693CAC-A6C1-A2CB-DFA1-55AFF3B615D6}"/>
              </a:ext>
            </a:extLst>
          </p:cNvPr>
          <p:cNvSpPr txBox="1"/>
          <p:nvPr/>
        </p:nvSpPr>
        <p:spPr>
          <a:xfrm rot="16200000">
            <a:off x="11021355" y="2996503"/>
            <a:ext cx="1533135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</a:rPr>
              <a:t>Methodology</a:t>
            </a:r>
            <a:endParaRPr 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D1498E-0222-CA75-7BA4-7C9A3D368A53}"/>
              </a:ext>
            </a:extLst>
          </p:cNvPr>
          <p:cNvSpPr txBox="1"/>
          <p:nvPr/>
        </p:nvSpPr>
        <p:spPr>
          <a:xfrm>
            <a:off x="118334" y="1142799"/>
            <a:ext cx="10714617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Bahnschrift SemiBold SemiConden" panose="020B0502040204020203" pitchFamily="34" charset="0"/>
              </a:rPr>
              <a:t>The </a:t>
            </a:r>
            <a:r>
              <a:rPr lang="en-US" sz="2800" dirty="0">
                <a:latin typeface="Bahnschrift SemiBold SemiConden" panose="020B0502040204020203" pitchFamily="34" charset="0"/>
              </a:rPr>
              <a:t>micro-grid is a single-phase AC network.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The storage battery is controlled by a battery controller. 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Three ordinary houses consume energy (maximum of 2.5 kW).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SemiBold SemiConden" panose="020B0502040204020203" pitchFamily="34" charset="0"/>
              </a:rPr>
              <a:t>The micro-array is connected to the power network via a transformer.</a:t>
            </a: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D1D5DB"/>
              </a:solidFill>
              <a:latin typeface="Bahnschrift SemiBold SemiConden" panose="020B0502040204020203" pitchFamily="34" charset="0"/>
            </a:endParaRPr>
          </a:p>
          <a:p>
            <a:endParaRPr lang="en-US" sz="2400" baseline="-25000" dirty="0">
              <a:latin typeface="Bahnschrift SemiBold SemiConden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baseline="-2500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latin typeface="Bahnschrift SemiBold SemiConden" panose="020B0502040204020203" pitchFamily="34" charset="0"/>
              </a:rPr>
              <a:t>																																																																																										</a:t>
            </a: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  <a:p>
            <a:endParaRPr lang="en-US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AE3535D-171C-E00B-CD22-7E10376EA3F9}"/>
              </a:ext>
            </a:extLst>
          </p:cNvPr>
          <p:cNvSpPr/>
          <p:nvPr/>
        </p:nvSpPr>
        <p:spPr>
          <a:xfrm>
            <a:off x="0" y="143933"/>
            <a:ext cx="12192000" cy="66547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Simplified model of a Small-Scale </a:t>
            </a:r>
            <a:r>
              <a:rPr lang="en-US" sz="3200" dirty="0" err="1" smtClean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Microgrid</a:t>
            </a:r>
            <a:endParaRPr lang="en-US" sz="3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7313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447</TotalTime>
  <Words>327</Words>
  <Application>Microsoft Office PowerPoint</Application>
  <PresentationFormat>Widescreen</PresentationFormat>
  <Paragraphs>267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</vt:lpstr>
      <vt:lpstr>Bahnschrift</vt:lpstr>
      <vt:lpstr>Bahnschrift SemiBold Condensed</vt:lpstr>
      <vt:lpstr>Bahnschrift SemiBold SemiConden</vt:lpstr>
      <vt:lpstr>Bookman Old Style</vt:lpstr>
      <vt:lpstr>Calibri</vt:lpstr>
      <vt:lpstr>Rockwell</vt:lpstr>
      <vt:lpstr>Söhne</vt:lpstr>
      <vt:lpstr>Wingdings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Abrar Adib</dc:creator>
  <cp:lastModifiedBy>ahmed faisal</cp:lastModifiedBy>
  <cp:revision>47</cp:revision>
  <dcterms:created xsi:type="dcterms:W3CDTF">2023-07-08T06:06:04Z</dcterms:created>
  <dcterms:modified xsi:type="dcterms:W3CDTF">2023-08-14T04:50:02Z</dcterms:modified>
</cp:coreProperties>
</file>

<file path=docProps/thumbnail.jpeg>
</file>